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7"/>
  </p:notesMasterIdLst>
  <p:sldIdLst>
    <p:sldId id="256" r:id="rId2"/>
    <p:sldId id="257" r:id="rId3"/>
    <p:sldId id="328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24" r:id="rId16"/>
    <p:sldId id="407" r:id="rId17"/>
    <p:sldId id="408" r:id="rId18"/>
    <p:sldId id="409" r:id="rId19"/>
    <p:sldId id="410" r:id="rId20"/>
    <p:sldId id="411" r:id="rId21"/>
    <p:sldId id="412" r:id="rId22"/>
    <p:sldId id="427" r:id="rId23"/>
    <p:sldId id="426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8" r:id="rId32"/>
    <p:sldId id="420" r:id="rId33"/>
    <p:sldId id="421" r:id="rId34"/>
    <p:sldId id="422" r:id="rId35"/>
    <p:sldId id="423" r:id="rId36"/>
    <p:sldId id="429" r:id="rId37"/>
    <p:sldId id="430" r:id="rId38"/>
    <p:sldId id="431" r:id="rId39"/>
    <p:sldId id="432" r:id="rId40"/>
    <p:sldId id="433" r:id="rId41"/>
    <p:sldId id="434" r:id="rId42"/>
    <p:sldId id="435" r:id="rId43"/>
    <p:sldId id="436" r:id="rId44"/>
    <p:sldId id="437" r:id="rId45"/>
    <p:sldId id="43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77266"/>
  </p:normalViewPr>
  <p:slideViewPr>
    <p:cSldViewPr snapToGrid="0">
      <p:cViewPr varScale="1">
        <p:scale>
          <a:sx n="82" d="100"/>
          <a:sy n="82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08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09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6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84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80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60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77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22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4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49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5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91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71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78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0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89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79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93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57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2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69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13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14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24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 not everything has a property, then something doesn't have that property. And if there is not something with a property, then everything doesn't have that property.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80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x there exists a y (y &lt; x)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34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x there exists a y (y &lt; x)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x there exists a y (y &lt; x)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88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x there exists a y (y &lt; x)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367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x there exists a y (y &lt; x)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792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x there exists a y (y &lt; x)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8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01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squares and rectangles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593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x there exists a y (y &lt; x)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46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x there exists a y (y &lt; x)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04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squares and rectangles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37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94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how we can write x + y = 7, or x = 7 – 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31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31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3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1298448"/>
            <a:ext cx="7516213" cy="3255264"/>
          </a:xfrm>
        </p:spPr>
        <p:txBody>
          <a:bodyPr>
            <a:normAutofit/>
          </a:bodyPr>
          <a:lstStyle/>
          <a:p>
            <a:r>
              <a:rPr lang="en-US" dirty="0"/>
              <a:t>Discrete Structures– Propositional Logic Pt.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Double 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 double negation cancels itself out.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other words,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  <a:blipFill>
                <a:blip r:embed="rId3"/>
                <a:stretch>
                  <a:fillRect l="-1236" t="-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398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452A-5BC0-4C23-0ED7-622C91A68290}"/>
              </a:ext>
            </a:extLst>
          </p:cNvPr>
          <p:cNvSpPr txBox="1">
            <a:spLocks/>
          </p:cNvSpPr>
          <p:nvPr/>
        </p:nvSpPr>
        <p:spPr>
          <a:xfrm>
            <a:off x="3546762" y="790414"/>
            <a:ext cx="8213868" cy="53469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Boolean Algebra 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is the set of rules dictating how to transform one statement into another. </a:t>
            </a:r>
            <a:endParaRPr lang="en-US" sz="2400" b="1" i="1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131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452A-5BC0-4C23-0ED7-622C91A68290}"/>
              </a:ext>
            </a:extLst>
          </p:cNvPr>
          <p:cNvSpPr txBox="1">
            <a:spLocks/>
          </p:cNvSpPr>
          <p:nvPr/>
        </p:nvSpPr>
        <p:spPr>
          <a:xfrm>
            <a:off x="3546762" y="790414"/>
            <a:ext cx="8213868" cy="53469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Boolean Algebra 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is the set of rules dictating how to transform one statement into another. </a:t>
            </a:r>
          </a:p>
          <a:p>
            <a:pPr marL="0" indent="0">
              <a:buNone/>
            </a:pPr>
            <a:endParaRPr lang="en-US" sz="2400" b="1" i="1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Another way to show logical equivalence (besides truth tables) is with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Boolean Algebra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. </a:t>
            </a:r>
            <a:endParaRPr lang="en-US" sz="2400" b="1" i="1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37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90414"/>
                <a:ext cx="8213868" cy="584286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Boolean Algebra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the set of rules dictating how to transform one statement into another. </a:t>
                </a:r>
              </a:p>
              <a:p>
                <a:pPr marL="0" indent="0">
                  <a:buNone/>
                </a:pPr>
                <a:endParaRPr lang="en-US" sz="2400" b="1" i="1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Another way to show logical equivalence (besides truth tables) is with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Boolean Algebra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sz="2400" b="1" i="1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So far we know: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 Morgan’s Laws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logically equivalent to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logically equivalent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Implications are disjunctions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Double negation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90414"/>
                <a:ext cx="8213868" cy="5842861"/>
              </a:xfrm>
              <a:prstGeom prst="rect">
                <a:avLst/>
              </a:prstGeom>
              <a:blipFill>
                <a:blip r:embed="rId3"/>
                <a:stretch>
                  <a:fillRect l="-927" t="-1735" r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186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224725"/>
                <a:ext cx="8213868" cy="584286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Boolean Algebra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the set of rules dictating how to transform one statement into another. </a:t>
                </a:r>
              </a:p>
              <a:p>
                <a:pPr marL="0" indent="0">
                  <a:buNone/>
                </a:pPr>
                <a:endParaRPr lang="en-US" sz="2400" b="1" i="1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Another way to show logical equivalence (besides truth tables) is with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Boolean Algebra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sz="2400" b="1" i="1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So far we know: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 Morgan’s Laws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logically equivalent to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logically equivalent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Implications are disjunctions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Double negation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24725"/>
                <a:ext cx="8213868" cy="5842861"/>
              </a:xfrm>
              <a:prstGeom prst="rect">
                <a:avLst/>
              </a:prstGeom>
              <a:blipFill>
                <a:blip r:embed="rId3"/>
                <a:stretch>
                  <a:fillRect l="-927" t="-1735" r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9F0843-C961-9E51-AEDA-FB517E623401}"/>
                  </a:ext>
                </a:extLst>
              </p:cNvPr>
              <p:cNvSpPr/>
              <p:nvPr/>
            </p:nvSpPr>
            <p:spPr>
              <a:xfrm>
                <a:off x="242588" y="5990096"/>
                <a:ext cx="11871702" cy="581396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b="1" dirty="0"/>
                  <a:t>Practice</a:t>
                </a:r>
                <a:r>
                  <a:rPr lang="en-US" sz="2400" dirty="0"/>
                  <a:t>: Use Boolean Algebra to show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are logically equivalent. 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9F0843-C961-9E51-AEDA-FB517E623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88" y="5990096"/>
                <a:ext cx="11871702" cy="581396"/>
              </a:xfrm>
              <a:prstGeom prst="roundRect">
                <a:avLst/>
              </a:prstGeom>
              <a:blipFill>
                <a:blip r:embed="rId4"/>
                <a:stretch>
                  <a:fillRect l="-534" t="-212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61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Boolean Algebra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224725"/>
                <a:ext cx="8213868" cy="584286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Boolean Algebra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the set of rules dictating how to transform one statement into another. </a:t>
                </a:r>
              </a:p>
              <a:p>
                <a:pPr marL="0" indent="0">
                  <a:buNone/>
                </a:pPr>
                <a:endParaRPr lang="en-US" sz="2400" b="1" i="1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Another way to show logical equivalence (besides truth tables) is with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Boolean Algebra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sz="2400" b="1" i="1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So far we know: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 Morgan’s Laws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logically equivalent to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logically equivalent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Implications are disjunctions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Double negation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24725"/>
                <a:ext cx="8213868" cy="5842861"/>
              </a:xfrm>
              <a:prstGeom prst="rect">
                <a:avLst/>
              </a:prstGeom>
              <a:blipFill>
                <a:blip r:embed="rId3"/>
                <a:stretch>
                  <a:fillRect l="-927" t="-1735" r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9F0843-C961-9E51-AEDA-FB517E623401}"/>
                  </a:ext>
                </a:extLst>
              </p:cNvPr>
              <p:cNvSpPr/>
              <p:nvPr/>
            </p:nvSpPr>
            <p:spPr>
              <a:xfrm>
                <a:off x="242588" y="5827364"/>
                <a:ext cx="11871702" cy="98414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b="1" dirty="0"/>
                  <a:t>Practice</a:t>
                </a:r>
                <a:r>
                  <a:rPr lang="en-US" sz="2400" dirty="0"/>
                  <a:t>: Use Boolean Algebra to show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)∧(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logically equivalent. 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089F0843-C961-9E51-AEDA-FB517E623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88" y="5827364"/>
                <a:ext cx="11871702" cy="984142"/>
              </a:xfrm>
              <a:prstGeom prst="roundRect">
                <a:avLst/>
              </a:prstGeom>
              <a:blipFill>
                <a:blip r:embed="rId4"/>
                <a:stretch>
                  <a:fillRect l="-320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50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Variables and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452A-5BC0-4C23-0ED7-622C91A68290}"/>
              </a:ext>
            </a:extLst>
          </p:cNvPr>
          <p:cNvSpPr txBox="1">
            <a:spLocks/>
          </p:cNvSpPr>
          <p:nvPr/>
        </p:nvSpPr>
        <p:spPr>
          <a:xfrm>
            <a:off x="3546762" y="782664"/>
            <a:ext cx="8213868" cy="5842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Often we want to use variables in our mathematical sentences.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For example, suppose we want to represent the following as a mathematical statement: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	If n is prime, then n + 7 is not prime. </a:t>
            </a:r>
          </a:p>
        </p:txBody>
      </p:sp>
    </p:spTree>
    <p:extLst>
      <p:ext uri="{BB962C8B-B14F-4D97-AF65-F5344CB8AC3E}">
        <p14:creationId xmlns:p14="http://schemas.microsoft.com/office/powerpoint/2010/main" val="228945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Variables and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452A-5BC0-4C23-0ED7-622C91A68290}"/>
              </a:ext>
            </a:extLst>
          </p:cNvPr>
          <p:cNvSpPr txBox="1">
            <a:spLocks/>
          </p:cNvSpPr>
          <p:nvPr/>
        </p:nvSpPr>
        <p:spPr>
          <a:xfrm>
            <a:off x="3546762" y="782664"/>
            <a:ext cx="8213868" cy="5842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Often we want to use variables in our mathematical sentences.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For example, suppose we want to represent the following as a mathematical statement: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	If n is prime, then n + 7 is not prime.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Hmm… this looks like an implication (if … then …), but n could be anything; it’s not limited to one value. </a:t>
            </a:r>
          </a:p>
        </p:txBody>
      </p:sp>
    </p:spTree>
    <p:extLst>
      <p:ext uri="{BB962C8B-B14F-4D97-AF65-F5344CB8AC3E}">
        <p14:creationId xmlns:p14="http://schemas.microsoft.com/office/powerpoint/2010/main" val="2335459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Variables and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452A-5BC0-4C23-0ED7-622C91A68290}"/>
              </a:ext>
            </a:extLst>
          </p:cNvPr>
          <p:cNvSpPr txBox="1">
            <a:spLocks/>
          </p:cNvSpPr>
          <p:nvPr/>
        </p:nvSpPr>
        <p:spPr>
          <a:xfrm>
            <a:off x="3546762" y="782664"/>
            <a:ext cx="8213868" cy="5842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Often we want to use variables in our mathematical sentences.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For example, suppose we want to represent the following as a mathematical statement: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	If n is prime, then n + 7 is not prime.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Hmm… this looks like an implication (if … then …), but n could be anything; it’s not limited to one value.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We need a way to symbolically write this statement for different values of n. </a:t>
            </a:r>
          </a:p>
        </p:txBody>
      </p:sp>
    </p:spTree>
    <p:extLst>
      <p:ext uri="{BB962C8B-B14F-4D97-AF65-F5344CB8AC3E}">
        <p14:creationId xmlns:p14="http://schemas.microsoft.com/office/powerpoint/2010/main" val="2906139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Variables and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452A-5BC0-4C23-0ED7-622C91A68290}"/>
              </a:ext>
            </a:extLst>
          </p:cNvPr>
          <p:cNvSpPr txBox="1">
            <a:spLocks/>
          </p:cNvSpPr>
          <p:nvPr/>
        </p:nvSpPr>
        <p:spPr>
          <a:xfrm>
            <a:off x="3546762" y="294468"/>
            <a:ext cx="8213868" cy="63310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Often we want to use variables in our mathematical sentences.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For example, suppose we want to represent the following as a mathematical statement: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	If n is prime, then n + 7 is not prime.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Hmm… this looks like an implication (if … then …), but n could be anything; it’s not limited to one value.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We need a way to symbolically write this statement for different values of n.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Let’s let P(n) = n is prime</a:t>
            </a:r>
          </a:p>
        </p:txBody>
      </p:sp>
    </p:spTree>
    <p:extLst>
      <p:ext uri="{BB962C8B-B14F-4D97-AF65-F5344CB8AC3E}">
        <p14:creationId xmlns:p14="http://schemas.microsoft.com/office/powerpoint/2010/main" val="164264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Boolean Algebra</a:t>
            </a:r>
          </a:p>
          <a:p>
            <a:r>
              <a:rPr lang="en-US" sz="2400" dirty="0"/>
              <a:t>Propositions</a:t>
            </a:r>
          </a:p>
          <a:p>
            <a:r>
              <a:rPr lang="en-US" sz="2400" dirty="0"/>
              <a:t>Quantifiers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Variables and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294468"/>
                <a:ext cx="8213868" cy="633105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Often we want to use variables in our mathematical sentences.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For example, suppose we want to represent the following as a mathematical statement: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  <a:outerShdw blurRad="50800" dist="50800" dir="5400000" algn="ctr" rotWithShape="0">
                        <a:srgbClr val="FFFFFF">
                          <a:alpha val="50000"/>
                        </a:srgbClr>
                      </a:outerShdw>
                    </a:effectLst>
                    <a:latin typeface="Open Sans" panose="020B0606030504020204" pitchFamily="34" charset="0"/>
                  </a:rPr>
                  <a:t>If n is prime, then n + 7 is not prime.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Hmm… this looks like an implication (if … then …), but n could be anything; it’s not limited to one value.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need a way to symbolically write this statement for different values of n.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Let’s let P(n) = n is prime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Now we can represent the statement above as: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>
                            <a:glow rad="228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effectLst>
                                <a:glow rad="228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>
                                <a:glow rad="228600">
                                  <a:schemeClr val="accent3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>
                            <a:glow rad="228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>
                            <a:glow rad="228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>
                            <a:glow rad="228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>
                            <a:glow rad="228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>
                            <a:glow rad="228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>
                            <a:glow rad="2286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94468"/>
                <a:ext cx="8213868" cy="6331057"/>
              </a:xfrm>
              <a:prstGeom prst="rect">
                <a:avLst/>
              </a:prstGeom>
              <a:blipFill>
                <a:blip r:embed="rId3"/>
                <a:stretch>
                  <a:fillRect l="-1236" t="-2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21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Variables and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Let P(n) = n is prime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Now we can represent the statement 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  <a:outerShdw blurRad="50800" dist="50800" dir="5400000" algn="ctr" rotWithShape="0">
                        <a:srgbClr val="FFFFFF">
                          <a:alpha val="50000"/>
                        </a:srgbClr>
                      </a:outerShdw>
                    </a:effectLst>
                    <a:latin typeface="Open Sans" panose="020B0606030504020204" pitchFamily="34" charset="0"/>
                  </a:rPr>
                  <a:t>If n is prime, then n + 7 is not prime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  <a:blipFill>
                <a:blip r:embed="rId3"/>
                <a:stretch>
                  <a:fillRect l="-2782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262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Variables and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Let P(n) = n is prime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Now we can represent the statement 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  <a:outerShdw blurRad="50800" dist="50800" dir="5400000" algn="ctr" rotWithShape="0">
                        <a:srgbClr val="FFFFFF">
                          <a:alpha val="50000"/>
                        </a:srgbClr>
                      </a:outerShdw>
                    </a:effectLst>
                    <a:latin typeface="Open Sans" panose="020B0606030504020204" pitchFamily="34" charset="0"/>
                  </a:rPr>
                  <a:t>If n is prime, then n + 7 is not prime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  <a:blipFill>
                <a:blip r:embed="rId3"/>
                <a:stretch>
                  <a:fillRect l="-2782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C7D5F58-F0EF-9D75-B165-5ACD3A19F3F2}"/>
              </a:ext>
            </a:extLst>
          </p:cNvPr>
          <p:cNvSpPr/>
          <p:nvPr/>
        </p:nvSpPr>
        <p:spPr>
          <a:xfrm>
            <a:off x="3546761" y="3099661"/>
            <a:ext cx="8180288" cy="96089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Practice</a:t>
            </a:r>
            <a:r>
              <a:rPr lang="en-US" sz="2400" dirty="0"/>
              <a:t>: Write the sentence “Primes greater than 2 are odd” symbolically. </a:t>
            </a:r>
          </a:p>
        </p:txBody>
      </p:sp>
    </p:spTree>
    <p:extLst>
      <p:ext uri="{BB962C8B-B14F-4D97-AF65-F5344CB8AC3E}">
        <p14:creationId xmlns:p14="http://schemas.microsoft.com/office/powerpoint/2010/main" val="1878076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Variables and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Let P(n) = n is prime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Now we can represent the statement 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  <a:outerShdw blurRad="50800" dist="50800" dir="5400000" algn="ctr" rotWithShape="0">
                        <a:srgbClr val="FFFFFF">
                          <a:alpha val="50000"/>
                        </a:srgbClr>
                      </a:outerShdw>
                    </a:effectLst>
                    <a:latin typeface="Open Sans" panose="020B0606030504020204" pitchFamily="34" charset="0"/>
                  </a:rPr>
                  <a:t>If n is prime, then n + 7 is not prime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0" dirty="0">
                    <a:solidFill>
                      <a:schemeClr val="tx1"/>
                    </a:solidFill>
                    <a:effectLst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 is </a:t>
                </a:r>
                <a:r>
                  <a:rPr lang="en-US" sz="2400" i="1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not a statement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. We have not specified anything about n; it can be any value.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  <a:blipFill>
                <a:blip r:embed="rId3"/>
                <a:stretch>
                  <a:fillRect l="-2782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693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Variables and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Let P(n) = n is prime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Now we can represent the statement 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  <a:outerShdw blurRad="50800" dist="50800" dir="5400000" algn="ctr" rotWithShape="0">
                        <a:srgbClr val="FFFFFF">
                          <a:alpha val="50000"/>
                        </a:srgbClr>
                      </a:outerShdw>
                    </a:effectLst>
                    <a:latin typeface="Open Sans" panose="020B0606030504020204" pitchFamily="34" charset="0"/>
                  </a:rPr>
                  <a:t>If n is prime, then n + 7 is not prime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0" dirty="0">
                    <a:solidFill>
                      <a:schemeClr val="tx1"/>
                    </a:solidFill>
                    <a:effectLst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 is </a:t>
                </a:r>
                <a:r>
                  <a:rPr lang="en-US" sz="2400" i="1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not a statement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. We have not specified anything about n; it can be any value.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If we plug in a specific value for n, then we get a statement. 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  <a:blipFill>
                <a:blip r:embed="rId3"/>
                <a:stretch>
                  <a:fillRect l="-2782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4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Variables and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Let P(n) = n is prime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Now we can represent the statement 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  <a:outerShdw blurRad="50800" dist="50800" dir="5400000" algn="ctr" rotWithShape="0">
                        <a:srgbClr val="FFFFFF">
                          <a:alpha val="50000"/>
                        </a:srgbClr>
                      </a:outerShdw>
                    </a:effectLst>
                    <a:latin typeface="Open Sans" panose="020B0606030504020204" pitchFamily="34" charset="0"/>
                  </a:rPr>
                  <a:t>If n is prime, then n + 7 is not prime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0" dirty="0">
                    <a:solidFill>
                      <a:schemeClr val="tx1"/>
                    </a:solidFill>
                    <a:effectLst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 is </a:t>
                </a:r>
                <a:r>
                  <a:rPr lang="en-US" sz="2400" i="1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not a statement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. We have not specified anything about n; it can be any value.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If we plug in a specific value for n, then we get a statement. 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A sentence that contains variables is called a </a:t>
                </a:r>
                <a:r>
                  <a:rPr lang="en-US" sz="2400" b="1" i="1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predicate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  <a:blipFill>
                <a:blip r:embed="rId3"/>
                <a:stretch>
                  <a:fillRect l="-2782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333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Variables and Statements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Let P(n) = n is prime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Now we can represent the statement 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glow rad="228600">
                        <a:schemeClr val="accent3">
                          <a:satMod val="175000"/>
                          <a:alpha val="40000"/>
                        </a:schemeClr>
                      </a:glow>
                      <a:outerShdw blurRad="50800" dist="50800" dir="5400000" algn="ctr" rotWithShape="0">
                        <a:srgbClr val="FFFFFF">
                          <a:alpha val="50000"/>
                        </a:srgbClr>
                      </a:outerShdw>
                    </a:effectLst>
                    <a:latin typeface="Open Sans" panose="020B0606030504020204" pitchFamily="34" charset="0"/>
                  </a:rPr>
                  <a:t>If n is prime, then n + 7 is not prime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glow rad="228600">
                                <a:schemeClr val="accent3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glow rad="2286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0" dirty="0">
                    <a:solidFill>
                      <a:schemeClr val="tx1"/>
                    </a:solidFill>
                    <a:effectLst/>
                  </a:rPr>
                  <a:t>Notice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 is </a:t>
                </a:r>
                <a:r>
                  <a:rPr lang="en-US" sz="2400" i="1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not a statement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. We have not specified anything about n; it can be any value.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If we plug in a specific value for n, then we get a statement. 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A sentence that contains variables is called a </a:t>
                </a:r>
                <a:r>
                  <a:rPr lang="en-US" sz="2400" b="1" i="1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predicate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</a:rPr>
                  <a:t>To make this predicate a statement (something that is always true or false), we need to quantify the variable, n.  </a:t>
                </a:r>
                <a:endParaRPr lang="en-US" sz="2400" b="1" i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  <a:blipFill>
                <a:blip r:embed="rId3"/>
                <a:stretch>
                  <a:fillRect l="-2473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387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3452A-5BC0-4C23-0ED7-622C91A68290}"/>
              </a:ext>
            </a:extLst>
          </p:cNvPr>
          <p:cNvSpPr txBox="1">
            <a:spLocks/>
          </p:cNvSpPr>
          <p:nvPr/>
        </p:nvSpPr>
        <p:spPr>
          <a:xfrm>
            <a:off x="3546762" y="294468"/>
            <a:ext cx="8213868" cy="6563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In mathematics we use two quantifiers: existential and universal. </a:t>
            </a:r>
          </a:p>
        </p:txBody>
      </p:sp>
    </p:spTree>
    <p:extLst>
      <p:ext uri="{BB962C8B-B14F-4D97-AF65-F5344CB8AC3E}">
        <p14:creationId xmlns:p14="http://schemas.microsoft.com/office/powerpoint/2010/main" val="290754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Quantifiers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mathematics we use two quantifiers: existential and universal.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existential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“there exists”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is read “There exists an x such that x is less than 	0”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This statement says there exists a number less 	than 0.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  <a:blipFill>
                <a:blip r:embed="rId3"/>
                <a:stretch>
                  <a:fillRect l="-1236" t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53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Quantifiers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mathematics we use two quantifiers: existential and universal.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universal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“for all” or “every”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is read “For all x, x is greater than or equal to 0”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This statement says every number is greater than 	or equal to 0.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94468"/>
                <a:ext cx="8213868" cy="6563532"/>
              </a:xfrm>
              <a:prstGeom prst="rect">
                <a:avLst/>
              </a:prstGeom>
              <a:blipFill>
                <a:blip r:embed="rId3"/>
                <a:stretch>
                  <a:fillRect l="-1236" t="-1354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35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DFEF51D-F265-61A0-FAE6-BBE496D68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15517" y="360218"/>
                <a:ext cx="8603673" cy="6497782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b="0" dirty="0">
                    <a:solidFill>
                      <a:srgbClr val="000000"/>
                    </a:solidFill>
                    <a:effectLst/>
                    <a:latin typeface="Open Sans" panose="020B0606030504020204" pitchFamily="34" charset="0"/>
                  </a:rPr>
                  <a:t>One way we model </a:t>
                </a:r>
                <a:r>
                  <a:rPr lang="en-US" sz="2400" dirty="0">
                    <a:solidFill>
                      <a:srgbClr val="000000"/>
                    </a:solidFill>
                    <a:latin typeface="Open Sans" panose="020B0606030504020204" pitchFamily="34" charset="0"/>
                  </a:rPr>
                  <a:t>truth values of statements is with </a:t>
                </a:r>
                <a:r>
                  <a:rPr lang="en-US" sz="2400" b="1" i="1" dirty="0">
                    <a:solidFill>
                      <a:srgbClr val="000000"/>
                    </a:solidFill>
                    <a:latin typeface="Open Sans" panose="020B0606030504020204" pitchFamily="34" charset="0"/>
                  </a:rPr>
                  <a:t>truth tables</a:t>
                </a:r>
                <a:r>
                  <a:rPr lang="en-US" sz="2400" dirty="0">
                    <a:solidFill>
                      <a:srgbClr val="000000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0000"/>
                    </a:solidFill>
                    <a:latin typeface="Open Sans" panose="020B0606030504020204" pitchFamily="34" charset="0"/>
                  </a:rPr>
                  <a:t>conjunction         disjunction         implication      biconditional negation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000000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0000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0000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0000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also use truth tables to show logical equivalence. Two molecular statements</a:t>
                </a:r>
                <a:r>
                  <a:rPr lang="en-US" sz="2400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P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and </a:t>
                </a:r>
                <a:r>
                  <a:rPr lang="en-US" sz="2400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Q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are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logically equivalent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provided </a:t>
                </a:r>
                <a:r>
                  <a:rPr lang="en-US" sz="2400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true precisely when </a:t>
                </a:r>
                <a:r>
                  <a:rPr lang="en-US" sz="2400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Q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true.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Work with 1-2 other people to show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 </a:t>
                </a:r>
                <a:endParaRPr lang="en-US" sz="2400" b="0" dirty="0">
                  <a:solidFill>
                    <a:srgbClr val="000000"/>
                  </a:solidFill>
                  <a:effectLst/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DFEF51D-F265-61A0-FAE6-BBE496D68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5517" y="360218"/>
                <a:ext cx="8603673" cy="6497782"/>
              </a:xfrm>
              <a:blipFill>
                <a:blip r:embed="rId3"/>
                <a:stretch>
                  <a:fillRect l="-1031" t="-1953" r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2038BED-C005-B25C-CF87-8468332464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6877510"/>
                  </p:ext>
                </p:extLst>
              </p:nvPr>
            </p:nvGraphicFramePr>
            <p:xfrm>
              <a:off x="3484521" y="1543791"/>
              <a:ext cx="1725181" cy="1978825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297066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402956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1025159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711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769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769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769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769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2038BED-C005-B25C-CF87-8468332464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6877510"/>
                  </p:ext>
                </p:extLst>
              </p:nvPr>
            </p:nvGraphicFramePr>
            <p:xfrm>
              <a:off x="3484521" y="1543791"/>
              <a:ext cx="1725181" cy="1978825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297066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402956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1025159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711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0370" t="-8108" r="-1235" b="-3459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769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769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769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769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0724886-8C15-BC8C-B003-80C65358A7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6787922"/>
                  </p:ext>
                </p:extLst>
              </p:nvPr>
            </p:nvGraphicFramePr>
            <p:xfrm>
              <a:off x="5318188" y="1535832"/>
              <a:ext cx="1821610" cy="1986783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33043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437752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950815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658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</a:rPr>
                            <a:t> 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80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80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80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80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0724886-8C15-BC8C-B003-80C65358A7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6787922"/>
                  </p:ext>
                </p:extLst>
              </p:nvPr>
            </p:nvGraphicFramePr>
            <p:xfrm>
              <a:off x="5318188" y="1535832"/>
              <a:ext cx="1821610" cy="1986783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33043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437752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950815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658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90789" t="-8108" r="-1316" b="-3459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80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80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80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802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21F4DE1-CF11-5B4D-14B7-D5A762863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284059"/>
                  </p:ext>
                </p:extLst>
              </p:nvPr>
            </p:nvGraphicFramePr>
            <p:xfrm>
              <a:off x="7242419" y="1526787"/>
              <a:ext cx="1809465" cy="1995828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309402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377486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1122577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61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</a:rPr>
                            <a:t> </a:t>
                          </a:r>
                          <a:endParaRPr lang="en-US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21F4DE1-CF11-5B4D-14B7-D5A7628633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284059"/>
                  </p:ext>
                </p:extLst>
              </p:nvPr>
            </p:nvGraphicFramePr>
            <p:xfrm>
              <a:off x="7242419" y="1526787"/>
              <a:ext cx="1809465" cy="1995828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309402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377486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1122577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61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1798" t="-10811" r="-1124" b="-3459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94172D6-0005-4958-0629-22A7FBA82B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708696"/>
                  </p:ext>
                </p:extLst>
              </p:nvPr>
            </p:nvGraphicFramePr>
            <p:xfrm>
              <a:off x="9139004" y="1526789"/>
              <a:ext cx="1681965" cy="1978826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263072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338599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1080294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58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↔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  <a:latin typeface="Open Sans" panose="020B0606030504020204" pitchFamily="34" charset="0"/>
                            </a:rPr>
                            <a:t> </a:t>
                          </a:r>
                          <a:endParaRPr lang="en-US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800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800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800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800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94172D6-0005-4958-0629-22A7FBA82B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7708696"/>
                  </p:ext>
                </p:extLst>
              </p:nvPr>
            </p:nvGraphicFramePr>
            <p:xfrm>
              <a:off x="9139004" y="1526789"/>
              <a:ext cx="1681965" cy="1978826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263072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338599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1080294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58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55814" t="-11111" b="-35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800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800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800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800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C2C2C01-5D78-B4D8-81DC-18B42CEB76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3473721"/>
                  </p:ext>
                </p:extLst>
              </p:nvPr>
            </p:nvGraphicFramePr>
            <p:xfrm>
              <a:off x="10892591" y="1535832"/>
              <a:ext cx="845011" cy="1262610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334873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510138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027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oMath>
                          </a14:m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</a:rPr>
                            <a:t> </a:t>
                          </a:r>
                          <a:endParaRPr lang="en-US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4027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4027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C2C2C01-5D78-B4D8-81DC-18B42CEB76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3473721"/>
                  </p:ext>
                </p:extLst>
              </p:nvPr>
            </p:nvGraphicFramePr>
            <p:xfrm>
              <a:off x="10892591" y="1535832"/>
              <a:ext cx="845011" cy="1262610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334873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510138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65854" t="-8108" r="-2439" b="-1918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4027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4027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2712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Quantifiers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existential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“there exists”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universal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“for all” or “every”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  <a:blipFill>
                <a:blip r:embed="rId3"/>
                <a:stretch>
                  <a:fillRect l="-1173" t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9ED54-8472-F3D1-6AF7-6744D3BEE93F}"/>
              </a:ext>
            </a:extLst>
          </p:cNvPr>
          <p:cNvSpPr/>
          <p:nvPr/>
        </p:nvSpPr>
        <p:spPr>
          <a:xfrm>
            <a:off x="3546761" y="3099661"/>
            <a:ext cx="8180288" cy="96089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/>
              <a:t>Practice</a:t>
            </a:r>
            <a:r>
              <a:rPr lang="en-US" sz="2400" dirty="0"/>
              <a:t>: Write the sentence “All primes greater than 2 are odd” symbolically. </a:t>
            </a:r>
          </a:p>
        </p:txBody>
      </p:sp>
    </p:spTree>
    <p:extLst>
      <p:ext uri="{BB962C8B-B14F-4D97-AF65-F5344CB8AC3E}">
        <p14:creationId xmlns:p14="http://schemas.microsoft.com/office/powerpoint/2010/main" val="2374179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Quantifiers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existential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“there is”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universal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“for all” or “every”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Quantifiers can be combined.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is read “for every x there exists some y such that y is 	less than x" 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  <a:blipFill>
                <a:blip r:embed="rId3"/>
                <a:stretch>
                  <a:fillRect l="-1173" t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49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Quantifiers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existential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“there is”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universal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“for all” or “every”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Quantifiers can be combined.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is read “for every x there exists some y such that y is 	less than x" 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Note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: we also need to define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domain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variables. For example, does every x mean all positive integers, all real numbers, something else? [The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domain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variable is the set of possible values it can take.]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  <a:blipFill>
                <a:blip r:embed="rId3"/>
                <a:stretch>
                  <a:fillRect l="-1173" t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172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Quantifiers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existential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“there is”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universal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“for all” or “every”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Quantifiers can be combined.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is read “for every x there exists some y such that y is 	less than x" 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Note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: we also need to define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domain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variables. For example, does every x mean all positive integers, all real numbers, something else? [The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domain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variable is the set of possible values it can take.]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  <a:blipFill>
                <a:blip r:embed="rId3"/>
                <a:stretch>
                  <a:fillRect l="-1173" t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50CF74-46E9-7792-612C-CE157B40CFFA}"/>
              </a:ext>
            </a:extLst>
          </p:cNvPr>
          <p:cNvSpPr/>
          <p:nvPr/>
        </p:nvSpPr>
        <p:spPr>
          <a:xfrm>
            <a:off x="3546761" y="185980"/>
            <a:ext cx="8392320" cy="637755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9E5CE6F-1132-A838-6BE3-6CDAF3E80D51}"/>
                  </a:ext>
                </a:extLst>
              </p:cNvPr>
              <p:cNvSpPr/>
              <p:nvPr/>
            </p:nvSpPr>
            <p:spPr>
              <a:xfrm>
                <a:off x="3546761" y="1557791"/>
                <a:ext cx="8180288" cy="3014210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b="1" dirty="0"/>
                  <a:t>Practice</a:t>
                </a:r>
                <a:r>
                  <a:rPr lang="en-US" sz="2400" dirty="0"/>
                  <a:t>: Once we have defined the domain and quantified variables in a predicate, we have a statement!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Consider this statement: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Open Sans" panose="020B0606030504020204" pitchFamily="34" charset="0"/>
                </a:endParaRPr>
              </a:p>
              <a:p>
                <a:r>
                  <a:rPr lang="en-US" sz="2400" dirty="0"/>
                  <a:t>Let the domain of x, y be the </a:t>
                </a:r>
                <a:r>
                  <a:rPr lang="en-US" sz="2400" b="1" i="1" dirty="0"/>
                  <a:t>natural numbers </a:t>
                </a:r>
                <a:r>
                  <a:rPr lang="en-US" sz="2400" dirty="0"/>
                  <a:t>(0, 1, 2, …)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What is the truth value of the statement?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9E5CE6F-1132-A838-6BE3-6CDAF3E80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1557791"/>
                <a:ext cx="8180288" cy="301421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183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Quantifiers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existential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“there is”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universal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“for all” or “every”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Quantifiers can be combined.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is read “for every x there exists some y such that y is 	less than x"  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Note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: we also need to define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domain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variables. For example, does every x mean all positive integers, all real numbers, something else? [The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domain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variable is the set of possible values it can take.]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  <a:blipFill>
                <a:blip r:embed="rId3"/>
                <a:stretch>
                  <a:fillRect l="-1173" t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50CF74-46E9-7792-612C-CE157B40CFFA}"/>
              </a:ext>
            </a:extLst>
          </p:cNvPr>
          <p:cNvSpPr/>
          <p:nvPr/>
        </p:nvSpPr>
        <p:spPr>
          <a:xfrm>
            <a:off x="3546761" y="185980"/>
            <a:ext cx="8392320" cy="637755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9E5CE6F-1132-A838-6BE3-6CDAF3E80D51}"/>
                  </a:ext>
                </a:extLst>
              </p:cNvPr>
              <p:cNvSpPr/>
              <p:nvPr/>
            </p:nvSpPr>
            <p:spPr>
              <a:xfrm>
                <a:off x="3546761" y="1557791"/>
                <a:ext cx="8180288" cy="3262182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b="1" dirty="0"/>
                  <a:t>Practice</a:t>
                </a:r>
                <a:r>
                  <a:rPr lang="en-US" sz="2400" dirty="0"/>
                  <a:t>: Once we have defined the domain and quantified variables in a predicate, we have a statement!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Consider this statement: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Open Sans" panose="020B0606030504020204" pitchFamily="34" charset="0"/>
                </a:endParaRPr>
              </a:p>
              <a:p>
                <a:r>
                  <a:rPr lang="en-US" sz="2400" dirty="0"/>
                  <a:t>Let the domain of x, y be the </a:t>
                </a:r>
                <a:r>
                  <a:rPr lang="en-US" sz="2400" b="1" i="1" dirty="0"/>
                  <a:t>natural numbers </a:t>
                </a:r>
                <a:r>
                  <a:rPr lang="en-US" sz="2400" dirty="0"/>
                  <a:t>(0, 1, 2, …)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What is this statement in English? </a:t>
                </a:r>
              </a:p>
              <a:p>
                <a:r>
                  <a:rPr lang="en-US" sz="2400" dirty="0"/>
                  <a:t>What is the truth value of the statement?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9E5CE6F-1132-A838-6BE3-6CDAF3E80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1557791"/>
                <a:ext cx="8180288" cy="3262182"/>
              </a:xfrm>
              <a:prstGeom prst="roundRect">
                <a:avLst/>
              </a:prstGeom>
              <a:blipFill>
                <a:blip r:embed="rId4"/>
                <a:stretch>
                  <a:fillRect b="-1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007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Negation of Quantifiers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existential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“there exists”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universal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“for all” or “every”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Quantifiers can be negated: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equivalent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equivalent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  <a:blipFill>
                <a:blip r:embed="rId3"/>
                <a:stretch>
                  <a:fillRect l="-1173" t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875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Negation of Quantifiers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existential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“there is”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universal quantifier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and is read “for all” or “every”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Quantifiers can be negated: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equivalent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equivalent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294468"/>
                <a:ext cx="8645239" cy="6563532"/>
              </a:xfrm>
              <a:prstGeom prst="rect">
                <a:avLst/>
              </a:prstGeom>
              <a:blipFill>
                <a:blip r:embed="rId3"/>
                <a:stretch>
                  <a:fillRect l="-1173" t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62BD046-7C0E-A7F6-A96D-FD283EC67E78}"/>
                  </a:ext>
                </a:extLst>
              </p:cNvPr>
              <p:cNvSpPr/>
              <p:nvPr/>
            </p:nvSpPr>
            <p:spPr>
              <a:xfrm>
                <a:off x="3546761" y="3743052"/>
                <a:ext cx="8180288" cy="2332284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b="1" dirty="0"/>
                  <a:t>Practice</a:t>
                </a:r>
                <a:r>
                  <a:rPr lang="en-US" sz="2400" dirty="0"/>
                  <a:t>: Rewrite the following statement without negation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What is each version in English?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A62BD046-7C0E-A7F6-A96D-FD283EC67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3743052"/>
                <a:ext cx="8180288" cy="233228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168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Back to Implications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1" y="774914"/>
                <a:ext cx="8645239" cy="608308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the statement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we say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lvl="1"/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 is the </a:t>
                </a:r>
                <a:r>
                  <a:rPr lang="en-US" sz="22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hypothesis</a:t>
                </a:r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(or antecedent)</a:t>
                </a:r>
              </a:p>
              <a:p>
                <a:pPr lvl="1"/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and Q is the </a:t>
                </a:r>
                <a:r>
                  <a:rPr lang="en-US" sz="22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conclusion</a:t>
                </a:r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(or consequent)</a:t>
                </a:r>
              </a:p>
              <a:p>
                <a:pPr lvl="1"/>
                <a:endParaRPr lang="en-US" sz="22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774914"/>
                <a:ext cx="8645239" cy="6083085"/>
              </a:xfrm>
              <a:prstGeom prst="rect">
                <a:avLst/>
              </a:prstGeom>
              <a:blipFill>
                <a:blip r:embed="rId3"/>
                <a:stretch>
                  <a:fillRect l="-1173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11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Back to Implications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1" y="774914"/>
                <a:ext cx="8645239" cy="608308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the statement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we say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lvl="1"/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 is the </a:t>
                </a:r>
                <a:r>
                  <a:rPr lang="en-US" sz="22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hypothesis</a:t>
                </a:r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(or antecedent)</a:t>
                </a:r>
              </a:p>
              <a:p>
                <a:pPr lvl="1"/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and Q is the </a:t>
                </a:r>
                <a:r>
                  <a:rPr lang="en-US" sz="22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conclusion</a:t>
                </a:r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(or consequent)</a:t>
                </a:r>
              </a:p>
              <a:p>
                <a:pPr lvl="1"/>
                <a:endParaRPr lang="en-US" sz="22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Recall this statement is false only when P is T and Q is F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774914"/>
                <a:ext cx="8645239" cy="6083085"/>
              </a:xfrm>
              <a:prstGeom prst="rect">
                <a:avLst/>
              </a:prstGeom>
              <a:blipFill>
                <a:blip r:embed="rId3"/>
                <a:stretch>
                  <a:fillRect l="-1173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4BDC11-448F-4C92-1F32-EF8D42EA04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55300" y="3424428"/>
              <a:ext cx="1809465" cy="1995828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309402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377486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1122577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61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</a:rPr>
                            <a:t> </a:t>
                          </a:r>
                          <a:endParaRPr lang="en-US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4BDC11-448F-4C92-1F32-EF8D42EA04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55300" y="3424428"/>
              <a:ext cx="1809465" cy="1995828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309402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377486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1122577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61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1798" t="-10811" r="-1124" b="-3459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10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Back to Implications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1" y="774914"/>
                <a:ext cx="8645239" cy="608308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the statement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we say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lvl="1"/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 is the </a:t>
                </a:r>
                <a:r>
                  <a:rPr lang="en-US" sz="22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hypothesis</a:t>
                </a:r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(or antecedent)</a:t>
                </a:r>
              </a:p>
              <a:p>
                <a:pPr lvl="1"/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and Q is the </a:t>
                </a:r>
                <a:r>
                  <a:rPr lang="en-US" sz="22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conclusion</a:t>
                </a:r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(or consequent)</a:t>
                </a:r>
              </a:p>
              <a:p>
                <a:pPr lvl="1"/>
                <a:endParaRPr lang="en-US" sz="22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Recall this statement is false only when P is T and Q is F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will use this later for proofs. We will assume our hypothesis is true, and show that this implies our conclusion is true.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1" y="774914"/>
                <a:ext cx="8645239" cy="6083085"/>
              </a:xfrm>
              <a:prstGeom prst="rect">
                <a:avLst/>
              </a:prstGeom>
              <a:blipFill>
                <a:blip r:embed="rId3"/>
                <a:stretch>
                  <a:fillRect l="-1173" t="-125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4BDC11-448F-4C92-1F32-EF8D42EA04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55300" y="3424428"/>
              <a:ext cx="1809465" cy="1995828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309402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377486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1122577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61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sz="2400" b="1" dirty="0">
                              <a:solidFill>
                                <a:schemeClr val="bg1"/>
                              </a:solidFill>
                              <a:effectLst/>
                              <a:latin typeface="Open Sans" panose="020B0606030504020204" pitchFamily="34" charset="0"/>
                            </a:rPr>
                            <a:t> </a:t>
                          </a:r>
                          <a:endParaRPr lang="en-US" sz="2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D4BDC11-448F-4C92-1F32-EF8D42EA04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55300" y="3424428"/>
              <a:ext cx="1809465" cy="1995828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309402">
                      <a:extLst>
                        <a:ext uri="{9D8B030D-6E8A-4147-A177-3AD203B41FA5}">
                          <a16:colId xmlns:a16="http://schemas.microsoft.com/office/drawing/2014/main" val="4091127421"/>
                        </a:ext>
                      </a:extLst>
                    </a:gridCol>
                    <a:gridCol w="377486">
                      <a:extLst>
                        <a:ext uri="{9D8B030D-6E8A-4147-A177-3AD203B41FA5}">
                          <a16:colId xmlns:a16="http://schemas.microsoft.com/office/drawing/2014/main" val="299692900"/>
                        </a:ext>
                      </a:extLst>
                    </a:gridCol>
                    <a:gridCol w="1122577">
                      <a:extLst>
                        <a:ext uri="{9D8B030D-6E8A-4147-A177-3AD203B41FA5}">
                          <a16:colId xmlns:a16="http://schemas.microsoft.com/office/drawing/2014/main" val="3032059427"/>
                        </a:ext>
                      </a:extLst>
                    </a:gridCol>
                  </a:tblGrid>
                  <a:tr h="461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i="1" dirty="0"/>
                            <a:t>Q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1798" t="-10811" r="-1124" b="-3459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634661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39648626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33815598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0038550"/>
                      </a:ext>
                    </a:extLst>
                  </a:tr>
                  <a:tr h="3836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F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770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0909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De Morgan’s Laws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Last time we showed </a:t>
                </a:r>
              </a:p>
              <a:p>
                <a:pPr marL="0" indent="0">
                  <a:buFont typeface="Wingdings 2" pitchFamily="18" charset="2"/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logically equivalent to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You just showed</a:t>
                </a: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  <a:blipFill>
                <a:blip r:embed="rId3"/>
                <a:stretch>
                  <a:fillRect l="-1236" t="-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284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Back to Implications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converse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an implication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the implication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  <a:blipFill>
                <a:blip r:embed="rId3"/>
                <a:stretch>
                  <a:fillRect l="-1225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749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Back to Implications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converse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an implication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the implication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lvl="1"/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converse of an implication is not logically equivalent to the original implication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  <a:blipFill>
                <a:blip r:embed="rId3"/>
                <a:stretch>
                  <a:fillRect l="-1225" t="-1250" r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317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Back to Implications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converse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an implication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the implication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lvl="1"/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converse of an implication is not logically equivalent to the original implication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  <a:blipFill>
                <a:blip r:embed="rId3"/>
                <a:stretch>
                  <a:fillRect l="-1225" t="-1250" r="-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C5B0004-062D-8BB7-FB3F-3DCDBB11729D}"/>
                  </a:ext>
                </a:extLst>
              </p:cNvPr>
              <p:cNvSpPr/>
              <p:nvPr/>
            </p:nvSpPr>
            <p:spPr>
              <a:xfrm>
                <a:off x="3546762" y="2905341"/>
                <a:ext cx="8180288" cy="1038174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b="1" dirty="0"/>
                  <a:t>Practice</a:t>
                </a:r>
                <a:r>
                  <a:rPr lang="en-US" sz="2400" dirty="0"/>
                  <a:t>: Come up with an example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is true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is false. 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C5B0004-062D-8BB7-FB3F-3DCDBB117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905341"/>
                <a:ext cx="8180288" cy="1038174"/>
              </a:xfrm>
              <a:prstGeom prst="roundRect">
                <a:avLst/>
              </a:prstGeom>
              <a:blipFill>
                <a:blip r:embed="rId4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794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Back to Implications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contrapositive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an implication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the statement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  <a:blipFill>
                <a:blip r:embed="rId3"/>
                <a:stretch>
                  <a:fillRect l="-1225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338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Back to Implications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contrapositive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an implication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the statement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lvl="1"/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contrapositive of an implication is always logically equivalent to the original implication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  <a:blipFill>
                <a:blip r:embed="rId3"/>
                <a:stretch>
                  <a:fillRect l="-1225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226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Back to Implications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contrapositive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an implication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the statement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lvl="1"/>
                <a:r>
                  <a:rPr lang="en-US" sz="22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 contrapositive of an implication is always logically equivalent to the original implication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74914"/>
                <a:ext cx="8278446" cy="6083085"/>
              </a:xfrm>
              <a:prstGeom prst="rect">
                <a:avLst/>
              </a:prstGeom>
              <a:blipFill>
                <a:blip r:embed="rId3"/>
                <a:stretch>
                  <a:fillRect l="-1225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C5B0004-062D-8BB7-FB3F-3DCDBB11729D}"/>
                  </a:ext>
                </a:extLst>
              </p:cNvPr>
              <p:cNvSpPr/>
              <p:nvPr/>
            </p:nvSpPr>
            <p:spPr>
              <a:xfrm>
                <a:off x="3546762" y="2905341"/>
                <a:ext cx="8180288" cy="1038174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b="1" dirty="0"/>
                  <a:t>Practice</a:t>
                </a:r>
                <a:r>
                  <a:rPr lang="en-US" sz="2400" dirty="0"/>
                  <a:t>: Show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are logically equivalent using truth tables or Boolean algebra.   </a:t>
                </a:r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C5B0004-062D-8BB7-FB3F-3DCDBB117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2905341"/>
                <a:ext cx="8180288" cy="1038174"/>
              </a:xfrm>
              <a:prstGeom prst="roundRect">
                <a:avLst/>
              </a:prstGeom>
              <a:blipFill>
                <a:blip r:embed="rId4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64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De Morgan’s Laws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logically equivalent to</a:t>
                </a:r>
                <a:r>
                  <a:rPr lang="en-US" sz="2400" b="1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These equivalences are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 Morgan’s Laws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  <a:blipFill>
                <a:blip r:embed="rId3"/>
                <a:stretch>
                  <a:fillRect l="-1236" t="-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916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De Morgan’s Laws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is logically equivalent to</a:t>
                </a:r>
                <a:r>
                  <a:rPr lang="en-US" sz="2400" b="1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∧¬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¬(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∨¬</m:t>
                    </m:r>
                    <m:r>
                      <a:rPr lang="en-US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These equivalences are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 Morgan’s Laws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Notice that these laws show you how to “distribute” a negation into parentheses.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  <a:blipFill>
                <a:blip r:embed="rId3"/>
                <a:stretch>
                  <a:fillRect l="-1236" t="-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61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Implications are Disjunctions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Last time we also showed that the implication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the disjunction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  <a:blipFill>
                <a:blip r:embed="rId3"/>
                <a:stretch>
                  <a:fillRect l="-1236" t="-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14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Implications are Disjunctions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Last time we also showed that the implication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the disjunction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That means at any time we see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in a statement we can replace it with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without changing the truth values of the statement. And vice versa.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  <a:blipFill>
                <a:blip r:embed="rId3"/>
                <a:stretch>
                  <a:fillRect l="-1236" t="-1659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343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89044" cy="4601183"/>
          </a:xfrm>
        </p:spPr>
        <p:txBody>
          <a:bodyPr/>
          <a:lstStyle/>
          <a:p>
            <a:r>
              <a:rPr lang="en-US" dirty="0"/>
              <a:t>Implications are Disjunctions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Last time we also showed that the implication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logically equivalent to the disjunction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That means at any time we see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in a statement we can replace it with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without changing the truth values of the statement. And vice versa. 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(The same is true of De Morgan’s Laws, or any logically equivalent statements; we can always replace one with another without changing the truth values of a statement.)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13452A-5BC0-4C23-0ED7-622C91A6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762" y="790414"/>
                <a:ext cx="8213868" cy="5346915"/>
              </a:xfrm>
              <a:prstGeom prst="rect">
                <a:avLst/>
              </a:prstGeom>
              <a:blipFill>
                <a:blip r:embed="rId3"/>
                <a:stretch>
                  <a:fillRect l="-1236" t="-1659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25109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1782</TotalTime>
  <Words>3235</Words>
  <Application>Microsoft Macintosh PowerPoint</Application>
  <PresentationFormat>Widescreen</PresentationFormat>
  <Paragraphs>495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Calibri</vt:lpstr>
      <vt:lpstr>Cambria Math</vt:lpstr>
      <vt:lpstr>Corbel</vt:lpstr>
      <vt:lpstr>Open Sans</vt:lpstr>
      <vt:lpstr>Wingdings 2</vt:lpstr>
      <vt:lpstr>Frame</vt:lpstr>
      <vt:lpstr>Discrete Structures– Propositional Logic Pt. 2</vt:lpstr>
      <vt:lpstr>Plan for Today</vt:lpstr>
      <vt:lpstr>Warm Up</vt:lpstr>
      <vt:lpstr>De Morgan’s Laws</vt:lpstr>
      <vt:lpstr>De Morgan’s Laws</vt:lpstr>
      <vt:lpstr>De Morgan’s Laws</vt:lpstr>
      <vt:lpstr>Implications are Disjunctions</vt:lpstr>
      <vt:lpstr>Implications are Disjunctions</vt:lpstr>
      <vt:lpstr>Implications are Disjunctions</vt:lpstr>
      <vt:lpstr>Double Negation</vt:lpstr>
      <vt:lpstr>Boolean Algebra</vt:lpstr>
      <vt:lpstr>Boolean Algebra</vt:lpstr>
      <vt:lpstr>Boolean Algebra</vt:lpstr>
      <vt:lpstr>Boolean Algebra</vt:lpstr>
      <vt:lpstr>Boolean Algebra</vt:lpstr>
      <vt:lpstr>Variables and Statements</vt:lpstr>
      <vt:lpstr>Variables and Statements</vt:lpstr>
      <vt:lpstr>Variables and Statements</vt:lpstr>
      <vt:lpstr>Variables and Statements</vt:lpstr>
      <vt:lpstr>Variables and Statements</vt:lpstr>
      <vt:lpstr>Variables and Statements</vt:lpstr>
      <vt:lpstr>Variables and Statements</vt:lpstr>
      <vt:lpstr>Variables and Statements</vt:lpstr>
      <vt:lpstr>Variables and Statements</vt:lpstr>
      <vt:lpstr>Variables and Statements</vt:lpstr>
      <vt:lpstr>Variables and Statements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Quantifiers</vt:lpstr>
      <vt:lpstr>Negation of Quantifiers</vt:lpstr>
      <vt:lpstr>Negation of Quantifiers</vt:lpstr>
      <vt:lpstr>Back to Implications</vt:lpstr>
      <vt:lpstr>Back to Implications</vt:lpstr>
      <vt:lpstr>Back to Implications</vt:lpstr>
      <vt:lpstr>Back to Implications</vt:lpstr>
      <vt:lpstr>Back to Implications</vt:lpstr>
      <vt:lpstr>Back to Implications</vt:lpstr>
      <vt:lpstr>Back to Implications</vt:lpstr>
      <vt:lpstr>Back to Implications</vt:lpstr>
      <vt:lpstr>Back to 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 E.</cp:lastModifiedBy>
  <cp:revision>35</cp:revision>
  <dcterms:created xsi:type="dcterms:W3CDTF">2023-08-03T18:49:17Z</dcterms:created>
  <dcterms:modified xsi:type="dcterms:W3CDTF">2024-01-23T13:04:39Z</dcterms:modified>
</cp:coreProperties>
</file>